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8"/>
  </p:notesMasterIdLst>
  <p:sldIdLst>
    <p:sldId id="257" r:id="rId2"/>
    <p:sldId id="259" r:id="rId3"/>
    <p:sldId id="260" r:id="rId4"/>
    <p:sldId id="261" r:id="rId5"/>
    <p:sldId id="262" r:id="rId6"/>
    <p:sldId id="263"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6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FA9307-07D6-4915-916D-EA25B3896162}" type="datetimeFigureOut">
              <a:rPr lang="en-US" smtClean="0"/>
              <a:t>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43598-04EF-483A-8921-890A8814F032}" type="slidenum">
              <a:rPr lang="en-US" smtClean="0"/>
              <a:t>‹#›</a:t>
            </a:fld>
            <a:endParaRPr lang="en-US"/>
          </a:p>
        </p:txBody>
      </p:sp>
    </p:spTree>
    <p:extLst>
      <p:ext uri="{BB962C8B-B14F-4D97-AF65-F5344CB8AC3E}">
        <p14:creationId xmlns:p14="http://schemas.microsoft.com/office/powerpoint/2010/main" val="3908227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everyone.  This is Thaiyalnayagi Karthik.  Welcome to Stage 2 of my capstone project.  In this presentation I will be covering the literature review part and data set exploration part.  </a:t>
            </a:r>
            <a:endParaRPr lang="en-US" dirty="0"/>
          </a:p>
        </p:txBody>
      </p:sp>
      <p:sp>
        <p:nvSpPr>
          <p:cNvPr id="4" name="Slide Number Placeholder 3"/>
          <p:cNvSpPr>
            <a:spLocks noGrp="1"/>
          </p:cNvSpPr>
          <p:nvPr>
            <p:ph type="sldNum" sz="quarter" idx="5"/>
          </p:nvPr>
        </p:nvSpPr>
        <p:spPr/>
        <p:txBody>
          <a:bodyPr/>
          <a:lstStyle/>
          <a:p>
            <a:fld id="{DA9FF8D8-5055-4F0C-A6CE-B1003C1A74EE}" type="slidenum">
              <a:rPr lang="en-US" smtClean="0"/>
              <a:t>1</a:t>
            </a:fld>
            <a:endParaRPr lang="en-US"/>
          </a:p>
        </p:txBody>
      </p:sp>
    </p:spTree>
    <p:extLst>
      <p:ext uri="{BB962C8B-B14F-4D97-AF65-F5344CB8AC3E}">
        <p14:creationId xmlns:p14="http://schemas.microsoft.com/office/powerpoint/2010/main" val="90589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Mostly the data was clean except for some missing values on department and aisles of some products.  I cleaned it by filling the missing values with similar products’ values and rest categorized as ‘others’</a:t>
            </a:r>
          </a:p>
        </p:txBody>
      </p:sp>
      <p:sp>
        <p:nvSpPr>
          <p:cNvPr id="4" name="Slide Number Placeholder 3"/>
          <p:cNvSpPr>
            <a:spLocks noGrp="1"/>
          </p:cNvSpPr>
          <p:nvPr>
            <p:ph type="sldNum" sz="quarter" idx="5"/>
          </p:nvPr>
        </p:nvSpPr>
        <p:spPr/>
        <p:txBody>
          <a:bodyPr/>
          <a:lstStyle/>
          <a:p>
            <a:fld id="{C2743598-04EF-483A-8921-890A8814F032}" type="slidenum">
              <a:rPr lang="en-US" smtClean="0"/>
              <a:t>2</a:t>
            </a:fld>
            <a:endParaRPr lang="en-US"/>
          </a:p>
        </p:txBody>
      </p:sp>
    </p:spTree>
    <p:extLst>
      <p:ext uri="{BB962C8B-B14F-4D97-AF65-F5344CB8AC3E}">
        <p14:creationId xmlns:p14="http://schemas.microsoft.com/office/powerpoint/2010/main" val="704894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to summarize, this dataset comprise of 3.4 million orders made by 0.2 million users.  Each order composed of products from 49513 product variety belonging to 20 departments and 133 aisle category.  Each users order has orders ranging from 4 to 100 and product count mostly less than 20 and 60 % of ordered products are again reordered.  This is just an overview of data.  Whereas the key findings are 0</a:t>
            </a:r>
            <a:r>
              <a:rPr lang="en-US" baseline="30000" dirty="0"/>
              <a:t>th</a:t>
            </a:r>
            <a:r>
              <a:rPr lang="en-US" dirty="0"/>
              <a:t> day and 1</a:t>
            </a:r>
            <a:r>
              <a:rPr lang="en-US" baseline="30000" dirty="0"/>
              <a:t>st</a:t>
            </a:r>
            <a:r>
              <a:rPr lang="en-US" dirty="0"/>
              <a:t> day of week has higher number of orders, these days are not specifically given whether Sunday or any other day, so, it may be the weekend. Working hours 9 am to 4 pm seems to be the peak ordering time and weekly, biweekly and monthly most orders are placed.  As said before, Banana is the most ordered followed by other fruits and vegetables.  Further from the exploration we can say initially added products to the cart are the most reordered.  Finally, product occurrence in the dataset is imbalanced, however, </a:t>
            </a:r>
            <a:r>
              <a:rPr lang="en-US" dirty="0" err="1"/>
              <a:t>atleast</a:t>
            </a:r>
            <a:r>
              <a:rPr lang="en-US" dirty="0"/>
              <a:t> 4 occurrences of each product is available.  So, this needs to be considered while designing the model.  However, This won’t be a huge drawback here.  Predicting all products at cent percent accuracy is impossible, But finding the most is our goal.</a:t>
            </a:r>
          </a:p>
        </p:txBody>
      </p:sp>
      <p:sp>
        <p:nvSpPr>
          <p:cNvPr id="4" name="Slide Number Placeholder 3"/>
          <p:cNvSpPr>
            <a:spLocks noGrp="1"/>
          </p:cNvSpPr>
          <p:nvPr>
            <p:ph type="sldNum" sz="quarter" idx="5"/>
          </p:nvPr>
        </p:nvSpPr>
        <p:spPr/>
        <p:txBody>
          <a:bodyPr/>
          <a:lstStyle/>
          <a:p>
            <a:fld id="{C2743598-04EF-483A-8921-890A8814F032}" type="slidenum">
              <a:rPr lang="en-US" smtClean="0"/>
              <a:t>3</a:t>
            </a:fld>
            <a:endParaRPr lang="en-US"/>
          </a:p>
        </p:txBody>
      </p:sp>
    </p:spTree>
    <p:extLst>
      <p:ext uri="{BB962C8B-B14F-4D97-AF65-F5344CB8AC3E}">
        <p14:creationId xmlns:p14="http://schemas.microsoft.com/office/powerpoint/2010/main" val="3826961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companies already started to build prediction models on customer behavior analysis to take the customer service to the next level.  For instance big giants like amazon, </a:t>
            </a:r>
            <a:r>
              <a:rPr lang="en-US" dirty="0" err="1"/>
              <a:t>flipkart</a:t>
            </a:r>
            <a:r>
              <a:rPr lang="en-US" dirty="0"/>
              <a:t>, even Instacart are spending more time and money to build best customer behavior models.  Due to the complexity of rapidly changing customer purchasing behavior, analyzing methodologies need to be tuned to predict to near accuracy.  So, best model is always in development. On the other hand individual researchers are working on their part to build efficient models.  In case of next purchase prediction, mostly XG-Boost, gradient tree boosting, Naïve Bayes and Random Forest are used.  Whereas for product preference, multi-label classification compatible models such as transformed logistic Regression, naïve </a:t>
            </a:r>
            <a:r>
              <a:rPr lang="en-US" dirty="0" err="1"/>
              <a:t>bayes</a:t>
            </a:r>
            <a:r>
              <a:rPr lang="en-US" dirty="0"/>
              <a:t>, adapted multi-</a:t>
            </a:r>
            <a:r>
              <a:rPr lang="en-US" dirty="0" err="1"/>
              <a:t>lable</a:t>
            </a:r>
            <a:r>
              <a:rPr lang="en-US" dirty="0"/>
              <a:t> KNN and neural networks are used.  I feel like these are non comparable, as they all are built on different data sets with varying attributes.  </a:t>
            </a:r>
          </a:p>
        </p:txBody>
      </p:sp>
      <p:sp>
        <p:nvSpPr>
          <p:cNvPr id="4" name="Slide Number Placeholder 3"/>
          <p:cNvSpPr>
            <a:spLocks noGrp="1"/>
          </p:cNvSpPr>
          <p:nvPr>
            <p:ph type="sldNum" sz="quarter" idx="5"/>
          </p:nvPr>
        </p:nvSpPr>
        <p:spPr/>
        <p:txBody>
          <a:bodyPr/>
          <a:lstStyle/>
          <a:p>
            <a:fld id="{C2743598-04EF-483A-8921-890A8814F032}" type="slidenum">
              <a:rPr lang="en-US" smtClean="0"/>
              <a:t>4</a:t>
            </a:fld>
            <a:endParaRPr lang="en-US"/>
          </a:p>
        </p:txBody>
      </p:sp>
    </p:spTree>
    <p:extLst>
      <p:ext uri="{BB962C8B-B14F-4D97-AF65-F5344CB8AC3E}">
        <p14:creationId xmlns:p14="http://schemas.microsoft.com/office/powerpoint/2010/main" val="33142479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Overall in upcoming days I will prepare my data to match the model requirements and try different methods which are listed above and tuning techniques to determine the best model.  Further for the evaluation metrics of multi-label which may have fully or partially correct answers, Addition to f1 measure, accuracy, recall and precision, will be finding hamming loss and subset accuracy to determine models confidence level. </a:t>
            </a:r>
            <a:r>
              <a:rPr lang="en-US" sz="1200" b="0" i="0" kern="1200" dirty="0" err="1">
                <a:solidFill>
                  <a:schemeClr val="tx1"/>
                </a:solidFill>
                <a:effectLst/>
                <a:latin typeface="+mn-lt"/>
                <a:ea typeface="+mn-ea"/>
                <a:cs typeface="+mn-cs"/>
              </a:rPr>
              <a:t>to</a:t>
            </a:r>
            <a:r>
              <a:rPr lang="en-US" sz="1200" b="0" i="0" kern="1200" dirty="0">
                <a:solidFill>
                  <a:schemeClr val="tx1"/>
                </a:solidFill>
                <a:effectLst/>
                <a:latin typeface="+mn-lt"/>
                <a:ea typeface="+mn-ea"/>
                <a:cs typeface="+mn-cs"/>
              </a:rPr>
              <a:t> Ensemble - A set of multi-class classifiers can be used to create a multi-label ensemble classifier and combined by voting</a:t>
            </a:r>
          </a:p>
          <a:p>
            <a:endParaRPr lang="en-US" dirty="0"/>
          </a:p>
        </p:txBody>
      </p:sp>
      <p:sp>
        <p:nvSpPr>
          <p:cNvPr id="4" name="Slide Number Placeholder 3"/>
          <p:cNvSpPr>
            <a:spLocks noGrp="1"/>
          </p:cNvSpPr>
          <p:nvPr>
            <p:ph type="sldNum" sz="quarter" idx="5"/>
          </p:nvPr>
        </p:nvSpPr>
        <p:spPr/>
        <p:txBody>
          <a:bodyPr/>
          <a:lstStyle/>
          <a:p>
            <a:fld id="{C2743598-04EF-483A-8921-890A8814F032}" type="slidenum">
              <a:rPr lang="en-US" smtClean="0"/>
              <a:t>5</a:t>
            </a:fld>
            <a:endParaRPr lang="en-US"/>
          </a:p>
        </p:txBody>
      </p:sp>
    </p:spTree>
    <p:extLst>
      <p:ext uri="{BB962C8B-B14F-4D97-AF65-F5344CB8AC3E}">
        <p14:creationId xmlns:p14="http://schemas.microsoft.com/office/powerpoint/2010/main" val="6412989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3/1/2020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50000">
              <a:schemeClr val="accent1">
                <a:lumMod val="60000"/>
                <a:lumOff val="40000"/>
              </a:schemeClr>
            </a:gs>
            <a:gs pos="100000">
              <a:schemeClr val="accent1">
                <a:lumMod val="60000"/>
                <a:lumOff val="40000"/>
              </a:schemeClr>
            </a:gs>
          </a:gsLst>
          <a:lin ang="2520000" scaled="0"/>
          <a:tileRect/>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3/1/2020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90DCD-0918-428C-8A26-ADE0D3B2800E}"/>
              </a:ext>
            </a:extLst>
          </p:cNvPr>
          <p:cNvSpPr>
            <a:spLocks noGrp="1"/>
          </p:cNvSpPr>
          <p:nvPr>
            <p:ph type="ctrTitle"/>
          </p:nvPr>
        </p:nvSpPr>
        <p:spPr>
          <a:xfrm>
            <a:off x="0" y="2607591"/>
            <a:ext cx="8861196" cy="1642818"/>
          </a:xfrm>
        </p:spPr>
        <p:txBody>
          <a:bodyPr/>
          <a:lstStyle/>
          <a:p>
            <a:pPr algn="ctr"/>
            <a:br>
              <a:rPr lang="en-US" dirty="0"/>
            </a:br>
            <a:r>
              <a:rPr lang="en-US" sz="3200" dirty="0"/>
              <a:t>Predicting Instacart Customers Purchasing Behavior</a:t>
            </a:r>
            <a:br>
              <a:rPr lang="en-US" sz="3200" dirty="0"/>
            </a:br>
            <a:r>
              <a:rPr lang="en-US" sz="3200" dirty="0"/>
              <a:t>(</a:t>
            </a:r>
            <a:r>
              <a:rPr lang="en-US" sz="2400" dirty="0"/>
              <a:t>When they will make their next purchase and what products to expect in that purchase )</a:t>
            </a:r>
          </a:p>
        </p:txBody>
      </p:sp>
      <p:sp>
        <p:nvSpPr>
          <p:cNvPr id="3" name="Subtitle 2">
            <a:extLst>
              <a:ext uri="{FF2B5EF4-FFF2-40B4-BE49-F238E27FC236}">
                <a16:creationId xmlns:a16="http://schemas.microsoft.com/office/drawing/2014/main" id="{1949BFF3-7FFF-4972-AB4E-9196F965FEE1}"/>
              </a:ext>
            </a:extLst>
          </p:cNvPr>
          <p:cNvSpPr>
            <a:spLocks noGrp="1"/>
          </p:cNvSpPr>
          <p:nvPr>
            <p:ph type="subTitle" idx="1"/>
          </p:nvPr>
        </p:nvSpPr>
        <p:spPr>
          <a:xfrm>
            <a:off x="680321" y="4394039"/>
            <a:ext cx="8331793" cy="1373070"/>
          </a:xfrm>
        </p:spPr>
        <p:txBody>
          <a:bodyPr>
            <a:normAutofit fontScale="62500" lnSpcReduction="20000"/>
          </a:bodyPr>
          <a:lstStyle/>
          <a:p>
            <a:r>
              <a:rPr lang="en-US" sz="2900" dirty="0">
                <a:solidFill>
                  <a:schemeClr val="bg1"/>
                </a:solidFill>
              </a:rPr>
              <a:t>Thaiyalnayagi Karthik</a:t>
            </a:r>
          </a:p>
          <a:p>
            <a:r>
              <a:rPr lang="en-US" sz="2900" dirty="0">
                <a:solidFill>
                  <a:schemeClr val="bg1"/>
                </a:solidFill>
              </a:rPr>
              <a:t>SPRING 2020</a:t>
            </a:r>
          </a:p>
          <a:p>
            <a:r>
              <a:rPr lang="en-US" sz="2900" dirty="0">
                <a:solidFill>
                  <a:schemeClr val="bg1"/>
                </a:solidFill>
              </a:rPr>
              <a:t>                                                    University of Maryland Baltimore county</a:t>
            </a:r>
          </a:p>
          <a:p>
            <a:r>
              <a:rPr lang="en-US" sz="2900" dirty="0"/>
              <a:t>                                                                                                                                                      </a:t>
            </a:r>
          </a:p>
          <a:p>
            <a:endParaRPr lang="en-US" dirty="0"/>
          </a:p>
        </p:txBody>
      </p:sp>
      <p:sp>
        <p:nvSpPr>
          <p:cNvPr id="4" name="TextBox 3">
            <a:extLst>
              <a:ext uri="{FF2B5EF4-FFF2-40B4-BE49-F238E27FC236}">
                <a16:creationId xmlns:a16="http://schemas.microsoft.com/office/drawing/2014/main" id="{DDA22DAD-E0CF-40D2-AF66-C1381219C221}"/>
              </a:ext>
            </a:extLst>
          </p:cNvPr>
          <p:cNvSpPr txBox="1"/>
          <p:nvPr/>
        </p:nvSpPr>
        <p:spPr>
          <a:xfrm>
            <a:off x="0" y="593889"/>
            <a:ext cx="12192000" cy="1446550"/>
          </a:xfrm>
          <a:prstGeom prst="rect">
            <a:avLst/>
          </a:prstGeom>
          <a:noFill/>
        </p:spPr>
        <p:txBody>
          <a:bodyPr wrap="square" rtlCol="0">
            <a:spAutoFit/>
          </a:bodyPr>
          <a:lstStyle/>
          <a:p>
            <a:pPr algn="ctr"/>
            <a:r>
              <a:rPr lang="en-US" sz="4400" dirty="0">
                <a:solidFill>
                  <a:schemeClr val="bg1"/>
                </a:solidFill>
              </a:rPr>
              <a:t>Data 606 –Capstone Project</a:t>
            </a:r>
          </a:p>
          <a:p>
            <a:pPr algn="ctr"/>
            <a:r>
              <a:rPr lang="en-US" sz="4400" dirty="0">
                <a:solidFill>
                  <a:schemeClr val="bg1"/>
                </a:solidFill>
              </a:rPr>
              <a:t>(Part 2)</a:t>
            </a:r>
          </a:p>
        </p:txBody>
      </p:sp>
      <p:pic>
        <p:nvPicPr>
          <p:cNvPr id="7" name="Picture 6">
            <a:extLst>
              <a:ext uri="{FF2B5EF4-FFF2-40B4-BE49-F238E27FC236}">
                <a16:creationId xmlns:a16="http://schemas.microsoft.com/office/drawing/2014/main" id="{53898832-BD49-4B22-83CC-92FA20B35272}"/>
              </a:ext>
            </a:extLst>
          </p:cNvPr>
          <p:cNvPicPr>
            <a:picLocks noChangeAspect="1"/>
          </p:cNvPicPr>
          <p:nvPr/>
        </p:nvPicPr>
        <p:blipFill>
          <a:blip r:embed="rId5"/>
          <a:stretch>
            <a:fillRect/>
          </a:stretch>
        </p:blipFill>
        <p:spPr>
          <a:xfrm>
            <a:off x="9125146" y="2554518"/>
            <a:ext cx="3066854" cy="1695891"/>
          </a:xfrm>
          <a:prstGeom prst="rect">
            <a:avLst/>
          </a:prstGeom>
        </p:spPr>
      </p:pic>
      <p:pic>
        <p:nvPicPr>
          <p:cNvPr id="9" name="Audio 8">
            <a:hlinkClick r:id="" action="ppaction://media"/>
            <a:extLst>
              <a:ext uri="{FF2B5EF4-FFF2-40B4-BE49-F238E27FC236}">
                <a16:creationId xmlns:a16="http://schemas.microsoft.com/office/drawing/2014/main" id="{0B39063A-1357-42CF-99A6-143FEEEA0F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2744361"/>
      </p:ext>
    </p:extLst>
  </p:cSld>
  <p:clrMapOvr>
    <a:masterClrMapping/>
  </p:clrMapOvr>
  <mc:AlternateContent xmlns:mc="http://schemas.openxmlformats.org/markup-compatibility/2006" xmlns:p14="http://schemas.microsoft.com/office/powerpoint/2010/main">
    <mc:Choice Requires="p14">
      <p:transition spd="slow" p14:dur="2000" advTm="15167"/>
    </mc:Choice>
    <mc:Fallback xmlns="">
      <p:transition spd="slow" advTm="151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E4558-0FF7-4C91-94FA-E873C7E0E788}"/>
              </a:ext>
            </a:extLst>
          </p:cNvPr>
          <p:cNvSpPr>
            <a:spLocks noGrp="1"/>
          </p:cNvSpPr>
          <p:nvPr>
            <p:ph type="title"/>
          </p:nvPr>
        </p:nvSpPr>
        <p:spPr/>
        <p:txBody>
          <a:bodyPr/>
          <a:lstStyle/>
          <a:p>
            <a:pPr algn="ctr"/>
            <a:r>
              <a:rPr lang="en-US" dirty="0"/>
              <a:t>Data Cleaning</a:t>
            </a:r>
          </a:p>
        </p:txBody>
      </p:sp>
      <p:sp>
        <p:nvSpPr>
          <p:cNvPr id="3" name="Content Placeholder 2">
            <a:extLst>
              <a:ext uri="{FF2B5EF4-FFF2-40B4-BE49-F238E27FC236}">
                <a16:creationId xmlns:a16="http://schemas.microsoft.com/office/drawing/2014/main" id="{4C8C355F-7442-4C3C-B2FA-EE49B4AC2976}"/>
              </a:ext>
            </a:extLst>
          </p:cNvPr>
          <p:cNvSpPr>
            <a:spLocks noGrp="1"/>
          </p:cNvSpPr>
          <p:nvPr>
            <p:ph idx="1"/>
          </p:nvPr>
        </p:nvSpPr>
        <p:spPr/>
        <p:txBody>
          <a:bodyPr>
            <a:normAutofit/>
          </a:bodyPr>
          <a:lstStyle/>
          <a:p>
            <a:r>
              <a:rPr lang="en-US" dirty="0">
                <a:solidFill>
                  <a:schemeClr val="bg1"/>
                </a:solidFill>
              </a:rPr>
              <a:t>Main datasets (Orders.csv, Orders_products_prior.csv, Orders_products_train.csv, Orders_products_test.csv and products.csv) </a:t>
            </a:r>
            <a:r>
              <a:rPr lang="en-US" dirty="0">
                <a:solidFill>
                  <a:schemeClr val="bg1"/>
                </a:solidFill>
                <a:sym typeface="Wingdings" panose="05000000000000000000" pitchFamily="2" charset="2"/>
              </a:rPr>
              <a:t></a:t>
            </a:r>
            <a:r>
              <a:rPr lang="en-US" dirty="0">
                <a:solidFill>
                  <a:schemeClr val="bg1"/>
                </a:solidFill>
              </a:rPr>
              <a:t> clean</a:t>
            </a:r>
          </a:p>
          <a:p>
            <a:r>
              <a:rPr lang="en-US" dirty="0">
                <a:solidFill>
                  <a:schemeClr val="bg1"/>
                </a:solidFill>
              </a:rPr>
              <a:t>Supporting datasets (aisles.csv and department.csv) – contained missing values</a:t>
            </a:r>
          </a:p>
          <a:p>
            <a:pPr marL="0" indent="0">
              <a:buNone/>
            </a:pPr>
            <a:endParaRPr lang="en-US" dirty="0">
              <a:solidFill>
                <a:schemeClr val="bg1"/>
              </a:solidFill>
            </a:endParaRPr>
          </a:p>
          <a:p>
            <a:pPr marL="0" indent="0">
              <a:buNone/>
            </a:pPr>
            <a:r>
              <a:rPr lang="en-US" dirty="0">
                <a:solidFill>
                  <a:schemeClr val="bg1"/>
                </a:solidFill>
              </a:rPr>
              <a:t>Solution for missing values:</a:t>
            </a:r>
          </a:p>
          <a:p>
            <a:pPr lvl="1">
              <a:buFont typeface="Wingdings" panose="05000000000000000000" pitchFamily="2" charset="2"/>
              <a:buChar char="Ø"/>
            </a:pPr>
            <a:r>
              <a:rPr lang="en-US" dirty="0">
                <a:solidFill>
                  <a:schemeClr val="bg1"/>
                </a:solidFill>
              </a:rPr>
              <a:t>Filling missing values with similar values</a:t>
            </a:r>
          </a:p>
          <a:p>
            <a:pPr lvl="1">
              <a:buFont typeface="Wingdings" panose="05000000000000000000" pitchFamily="2" charset="2"/>
              <a:buChar char="Ø"/>
            </a:pPr>
            <a:r>
              <a:rPr lang="en-US" dirty="0">
                <a:solidFill>
                  <a:schemeClr val="bg1"/>
                </a:solidFill>
              </a:rPr>
              <a:t>Grouping remaining into ‘other’ category</a:t>
            </a:r>
          </a:p>
        </p:txBody>
      </p:sp>
      <p:pic>
        <p:nvPicPr>
          <p:cNvPr id="6" name="Audio 5">
            <a:hlinkClick r:id="" action="ppaction://media"/>
            <a:extLst>
              <a:ext uri="{FF2B5EF4-FFF2-40B4-BE49-F238E27FC236}">
                <a16:creationId xmlns:a16="http://schemas.microsoft.com/office/drawing/2014/main" id="{F1809857-FA7D-488F-8789-F864C7D833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73429547"/>
      </p:ext>
    </p:extLst>
  </p:cSld>
  <p:clrMapOvr>
    <a:masterClrMapping/>
  </p:clrMapOvr>
  <mc:AlternateContent xmlns:mc="http://schemas.openxmlformats.org/markup-compatibility/2006" xmlns:p14="http://schemas.microsoft.com/office/powerpoint/2010/main">
    <mc:Choice Requires="p14">
      <p:transition spd="slow" p14:dur="2000" advTm="17710"/>
    </mc:Choice>
    <mc:Fallback xmlns="">
      <p:transition spd="slow" advTm="17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Data Exploration</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fontScale="62500" lnSpcReduction="20000"/>
          </a:bodyPr>
          <a:lstStyle/>
          <a:p>
            <a:pPr marL="0" indent="0">
              <a:buNone/>
            </a:pPr>
            <a:r>
              <a:rPr lang="en-US" dirty="0">
                <a:solidFill>
                  <a:schemeClr val="bg1"/>
                </a:solidFill>
              </a:rPr>
              <a:t>Summary:</a:t>
            </a:r>
          </a:p>
          <a:p>
            <a:r>
              <a:rPr lang="en-US" dirty="0">
                <a:solidFill>
                  <a:schemeClr val="bg1"/>
                </a:solidFill>
              </a:rPr>
              <a:t>About the data</a:t>
            </a:r>
          </a:p>
          <a:p>
            <a:pPr lvl="1">
              <a:buFont typeface="Wingdings" panose="05000000000000000000" pitchFamily="2" charset="2"/>
              <a:buChar char="v"/>
            </a:pPr>
            <a:r>
              <a:rPr lang="en-US" dirty="0">
                <a:solidFill>
                  <a:schemeClr val="bg1"/>
                </a:solidFill>
              </a:rPr>
              <a:t> Order count – Around 3.4 million</a:t>
            </a:r>
          </a:p>
          <a:p>
            <a:pPr lvl="1">
              <a:buFont typeface="Wingdings" panose="05000000000000000000" pitchFamily="2" charset="2"/>
              <a:buChar char="v"/>
            </a:pPr>
            <a:r>
              <a:rPr lang="en-US" dirty="0">
                <a:solidFill>
                  <a:schemeClr val="bg1"/>
                </a:solidFill>
              </a:rPr>
              <a:t> User count – Around 0.2 million</a:t>
            </a:r>
          </a:p>
          <a:p>
            <a:pPr lvl="1">
              <a:buFont typeface="Wingdings" panose="05000000000000000000" pitchFamily="2" charset="2"/>
              <a:buChar char="v"/>
            </a:pPr>
            <a:r>
              <a:rPr lang="en-US" dirty="0">
                <a:solidFill>
                  <a:schemeClr val="bg1"/>
                </a:solidFill>
              </a:rPr>
              <a:t> Product count – 49513, aisle -133, department – 20</a:t>
            </a:r>
          </a:p>
          <a:p>
            <a:pPr lvl="1">
              <a:buFont typeface="Wingdings" panose="05000000000000000000" pitchFamily="2" charset="2"/>
              <a:buChar char="v"/>
            </a:pPr>
            <a:r>
              <a:rPr lang="en-US" dirty="0">
                <a:solidFill>
                  <a:schemeClr val="bg1"/>
                </a:solidFill>
              </a:rPr>
              <a:t> Each Users’ order count - 4 to 100 (higher number of users with 4 orders)</a:t>
            </a:r>
          </a:p>
          <a:p>
            <a:pPr lvl="1">
              <a:buFont typeface="Wingdings" panose="05000000000000000000" pitchFamily="2" charset="2"/>
              <a:buChar char="v"/>
            </a:pPr>
            <a:r>
              <a:rPr lang="en-US" dirty="0">
                <a:solidFill>
                  <a:schemeClr val="bg1"/>
                </a:solidFill>
              </a:rPr>
              <a:t> Each orders product count – mostly less than 20, outliers greater than 100 also exists</a:t>
            </a:r>
          </a:p>
          <a:p>
            <a:pPr lvl="1">
              <a:buFont typeface="Wingdings" panose="05000000000000000000" pitchFamily="2" charset="2"/>
              <a:buChar char="v"/>
            </a:pPr>
            <a:r>
              <a:rPr lang="en-US" dirty="0">
                <a:solidFill>
                  <a:schemeClr val="bg1"/>
                </a:solidFill>
              </a:rPr>
              <a:t> 60% reordered products</a:t>
            </a:r>
          </a:p>
          <a:p>
            <a:pPr marL="457200" lvl="1" indent="0">
              <a:buNone/>
            </a:pPr>
            <a:endParaRPr lang="en-US" dirty="0">
              <a:solidFill>
                <a:schemeClr val="bg1"/>
              </a:solidFill>
            </a:endParaRPr>
          </a:p>
          <a:p>
            <a:r>
              <a:rPr lang="en-US" dirty="0">
                <a:solidFill>
                  <a:schemeClr val="bg1"/>
                </a:solidFill>
              </a:rPr>
              <a:t>Key findings</a:t>
            </a:r>
          </a:p>
          <a:p>
            <a:pPr lvl="1">
              <a:buFont typeface="Wingdings" panose="05000000000000000000" pitchFamily="2" charset="2"/>
              <a:buChar char="v"/>
            </a:pPr>
            <a:r>
              <a:rPr lang="en-US" dirty="0">
                <a:solidFill>
                  <a:schemeClr val="bg1"/>
                </a:solidFill>
              </a:rPr>
              <a:t> 0</a:t>
            </a:r>
            <a:r>
              <a:rPr lang="en-US" baseline="30000" dirty="0">
                <a:solidFill>
                  <a:schemeClr val="bg1"/>
                </a:solidFill>
              </a:rPr>
              <a:t>th</a:t>
            </a:r>
            <a:r>
              <a:rPr lang="en-US" dirty="0">
                <a:solidFill>
                  <a:schemeClr val="bg1"/>
                </a:solidFill>
              </a:rPr>
              <a:t> day and 1</a:t>
            </a:r>
            <a:r>
              <a:rPr lang="en-US" baseline="30000" dirty="0">
                <a:solidFill>
                  <a:schemeClr val="bg1"/>
                </a:solidFill>
              </a:rPr>
              <a:t>st</a:t>
            </a:r>
            <a:r>
              <a:rPr lang="en-US" dirty="0">
                <a:solidFill>
                  <a:schemeClr val="bg1"/>
                </a:solidFill>
              </a:rPr>
              <a:t> day of week has higher number of orders (days are anonymized)</a:t>
            </a:r>
          </a:p>
          <a:p>
            <a:pPr lvl="1">
              <a:buFont typeface="Wingdings" panose="05000000000000000000" pitchFamily="2" charset="2"/>
              <a:buChar char="v"/>
            </a:pPr>
            <a:r>
              <a:rPr lang="en-US" dirty="0">
                <a:solidFill>
                  <a:schemeClr val="bg1"/>
                </a:solidFill>
              </a:rPr>
              <a:t> Working hours (9 am to 4pm) seems to be the peak ordering time</a:t>
            </a:r>
          </a:p>
          <a:p>
            <a:pPr lvl="1">
              <a:buFont typeface="Wingdings" panose="05000000000000000000" pitchFamily="2" charset="2"/>
              <a:buChar char="v"/>
            </a:pPr>
            <a:r>
              <a:rPr lang="en-US" dirty="0">
                <a:solidFill>
                  <a:schemeClr val="bg1"/>
                </a:solidFill>
              </a:rPr>
              <a:t> Weekly, Biweekly and monthly orders is prevalent</a:t>
            </a:r>
          </a:p>
          <a:p>
            <a:pPr lvl="1">
              <a:buFont typeface="Wingdings" panose="05000000000000000000" pitchFamily="2" charset="2"/>
              <a:buChar char="v"/>
            </a:pPr>
            <a:r>
              <a:rPr lang="en-US" dirty="0">
                <a:solidFill>
                  <a:schemeClr val="bg1"/>
                </a:solidFill>
              </a:rPr>
              <a:t> Banana is the most reordered product followed by other fruits and vegetables</a:t>
            </a:r>
          </a:p>
          <a:p>
            <a:pPr lvl="1">
              <a:buFont typeface="Wingdings" panose="05000000000000000000" pitchFamily="2" charset="2"/>
              <a:buChar char="v"/>
            </a:pPr>
            <a:r>
              <a:rPr lang="en-US" dirty="0">
                <a:solidFill>
                  <a:schemeClr val="bg1"/>
                </a:solidFill>
              </a:rPr>
              <a:t> Initially added to cart products are mostly reordered</a:t>
            </a:r>
          </a:p>
          <a:p>
            <a:pPr lvl="1">
              <a:buFont typeface="Wingdings" panose="05000000000000000000" pitchFamily="2" charset="2"/>
              <a:buChar char="v"/>
            </a:pPr>
            <a:r>
              <a:rPr lang="en-US" dirty="0">
                <a:solidFill>
                  <a:schemeClr val="bg1"/>
                </a:solidFill>
              </a:rPr>
              <a:t> Uneven product occurrence in the dataset, but at least 4 occurrences of each product is available</a:t>
            </a:r>
          </a:p>
          <a:p>
            <a:pPr lvl="1">
              <a:buFont typeface="Wingdings" panose="05000000000000000000" pitchFamily="2" charset="2"/>
              <a:buChar char="v"/>
            </a:pPr>
            <a:endParaRPr lang="en-US" dirty="0">
              <a:solidFill>
                <a:schemeClr val="bg1"/>
              </a:solidFill>
            </a:endParaRPr>
          </a:p>
          <a:p>
            <a:pPr lvl="1">
              <a:buFont typeface="Wingdings" panose="05000000000000000000" pitchFamily="2" charset="2"/>
              <a:buChar char="v"/>
            </a:pPr>
            <a:endParaRPr lang="en-US" dirty="0"/>
          </a:p>
        </p:txBody>
      </p:sp>
      <p:pic>
        <p:nvPicPr>
          <p:cNvPr id="5" name="Audio 4">
            <a:hlinkClick r:id="" action="ppaction://media"/>
            <a:extLst>
              <a:ext uri="{FF2B5EF4-FFF2-40B4-BE49-F238E27FC236}">
                <a16:creationId xmlns:a16="http://schemas.microsoft.com/office/drawing/2014/main" id="{B649DE95-4111-4F29-A4D2-358D1B8F2E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82872976"/>
      </p:ext>
    </p:extLst>
  </p:cSld>
  <p:clrMapOvr>
    <a:masterClrMapping/>
  </p:clrMapOvr>
  <mc:AlternateContent xmlns:mc="http://schemas.openxmlformats.org/markup-compatibility/2006" xmlns:p14="http://schemas.microsoft.com/office/powerpoint/2010/main">
    <mc:Choice Requires="p14">
      <p:transition spd="slow" p14:dur="2000" advTm="7079"/>
    </mc:Choice>
    <mc:Fallback xmlns="">
      <p:transition spd="slow" advTm="7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11356-E570-4B3F-8B07-3EA028E64EE9}"/>
              </a:ext>
            </a:extLst>
          </p:cNvPr>
          <p:cNvSpPr>
            <a:spLocks noGrp="1"/>
          </p:cNvSpPr>
          <p:nvPr>
            <p:ph type="title"/>
          </p:nvPr>
        </p:nvSpPr>
        <p:spPr/>
        <p:txBody>
          <a:bodyPr/>
          <a:lstStyle/>
          <a:p>
            <a:pPr algn="ctr"/>
            <a:r>
              <a:rPr lang="en-US" dirty="0"/>
              <a:t>Literature Review</a:t>
            </a:r>
          </a:p>
        </p:txBody>
      </p:sp>
      <p:sp>
        <p:nvSpPr>
          <p:cNvPr id="3" name="Content Placeholder 2">
            <a:extLst>
              <a:ext uri="{FF2B5EF4-FFF2-40B4-BE49-F238E27FC236}">
                <a16:creationId xmlns:a16="http://schemas.microsoft.com/office/drawing/2014/main" id="{EBE825E1-FB1B-4F1F-91EA-358C3EC8CBD6}"/>
              </a:ext>
            </a:extLst>
          </p:cNvPr>
          <p:cNvSpPr>
            <a:spLocks noGrp="1"/>
          </p:cNvSpPr>
          <p:nvPr>
            <p:ph idx="1"/>
          </p:nvPr>
        </p:nvSpPr>
        <p:spPr>
          <a:xfrm>
            <a:off x="680321" y="2336873"/>
            <a:ext cx="9613861" cy="3903672"/>
          </a:xfrm>
        </p:spPr>
        <p:txBody>
          <a:bodyPr>
            <a:normAutofit fontScale="77500" lnSpcReduction="20000"/>
          </a:bodyPr>
          <a:lstStyle/>
          <a:p>
            <a:r>
              <a:rPr lang="en-US" dirty="0">
                <a:solidFill>
                  <a:schemeClr val="bg1"/>
                </a:solidFill>
              </a:rPr>
              <a:t>Industry level analysis:</a:t>
            </a:r>
          </a:p>
          <a:p>
            <a:pPr lvl="1"/>
            <a:r>
              <a:rPr lang="en-US" dirty="0">
                <a:solidFill>
                  <a:schemeClr val="bg1"/>
                </a:solidFill>
              </a:rPr>
              <a:t>Most companies are already researching on predicting customers’ intention</a:t>
            </a:r>
          </a:p>
          <a:p>
            <a:pPr lvl="2">
              <a:buFont typeface="Wingdings" panose="05000000000000000000" pitchFamily="2" charset="2"/>
              <a:buChar char="v"/>
            </a:pPr>
            <a:r>
              <a:rPr lang="en-US" dirty="0">
                <a:solidFill>
                  <a:schemeClr val="bg1"/>
                </a:solidFill>
              </a:rPr>
              <a:t>When they will buy next?</a:t>
            </a:r>
          </a:p>
          <a:p>
            <a:pPr lvl="2">
              <a:buFont typeface="Wingdings" panose="05000000000000000000" pitchFamily="2" charset="2"/>
              <a:buChar char="v"/>
            </a:pPr>
            <a:r>
              <a:rPr lang="en-US" dirty="0">
                <a:solidFill>
                  <a:schemeClr val="bg1"/>
                </a:solidFill>
              </a:rPr>
              <a:t>What they will buy next?</a:t>
            </a:r>
          </a:p>
          <a:p>
            <a:pPr lvl="2">
              <a:buFont typeface="Wingdings" panose="05000000000000000000" pitchFamily="2" charset="2"/>
              <a:buChar char="v"/>
            </a:pPr>
            <a:r>
              <a:rPr lang="en-US" dirty="0">
                <a:solidFill>
                  <a:schemeClr val="bg1"/>
                </a:solidFill>
              </a:rPr>
              <a:t>What new products they will try?</a:t>
            </a:r>
          </a:p>
          <a:p>
            <a:pPr lvl="1">
              <a:buFont typeface="Wingdings" panose="05000000000000000000" pitchFamily="2" charset="2"/>
              <a:buChar char="§"/>
            </a:pPr>
            <a:r>
              <a:rPr lang="en-US" dirty="0">
                <a:solidFill>
                  <a:schemeClr val="bg1"/>
                </a:solidFill>
              </a:rPr>
              <a:t>But still need Best Model</a:t>
            </a:r>
          </a:p>
          <a:p>
            <a:pPr>
              <a:buFont typeface="Wingdings" panose="05000000000000000000" pitchFamily="2" charset="2"/>
              <a:buChar char="§"/>
            </a:pPr>
            <a:r>
              <a:rPr lang="en-US" dirty="0">
                <a:solidFill>
                  <a:schemeClr val="bg1"/>
                </a:solidFill>
              </a:rPr>
              <a:t>Independent research models:</a:t>
            </a:r>
          </a:p>
          <a:p>
            <a:pPr lvl="1">
              <a:buFont typeface="Wingdings" panose="05000000000000000000" pitchFamily="2" charset="2"/>
              <a:buChar char="§"/>
            </a:pPr>
            <a:r>
              <a:rPr lang="en-US" dirty="0">
                <a:solidFill>
                  <a:schemeClr val="bg1"/>
                </a:solidFill>
              </a:rPr>
              <a:t>Next purchase day (Multi-class classification):</a:t>
            </a:r>
          </a:p>
          <a:p>
            <a:pPr lvl="2">
              <a:buFont typeface="Wingdings" panose="05000000000000000000" pitchFamily="2" charset="2"/>
              <a:buChar char="v"/>
            </a:pPr>
            <a:r>
              <a:rPr lang="en-US" dirty="0">
                <a:solidFill>
                  <a:schemeClr val="bg1"/>
                </a:solidFill>
              </a:rPr>
              <a:t>XG-Boost</a:t>
            </a:r>
          </a:p>
          <a:p>
            <a:pPr lvl="2">
              <a:buFont typeface="Wingdings" panose="05000000000000000000" pitchFamily="2" charset="2"/>
              <a:buChar char="v"/>
            </a:pPr>
            <a:r>
              <a:rPr lang="en-US" dirty="0">
                <a:solidFill>
                  <a:schemeClr val="bg1"/>
                </a:solidFill>
              </a:rPr>
              <a:t>Gradient tree boosting</a:t>
            </a:r>
          </a:p>
          <a:p>
            <a:pPr lvl="2">
              <a:buFont typeface="Wingdings" panose="05000000000000000000" pitchFamily="2" charset="2"/>
              <a:buChar char="v"/>
            </a:pPr>
            <a:r>
              <a:rPr lang="en-US" dirty="0">
                <a:solidFill>
                  <a:schemeClr val="bg1"/>
                </a:solidFill>
              </a:rPr>
              <a:t>Naïve Bayes</a:t>
            </a:r>
          </a:p>
          <a:p>
            <a:pPr lvl="2">
              <a:buFont typeface="Wingdings" panose="05000000000000000000" pitchFamily="2" charset="2"/>
              <a:buChar char="v"/>
            </a:pPr>
            <a:r>
              <a:rPr lang="en-US" dirty="0">
                <a:solidFill>
                  <a:schemeClr val="bg1"/>
                </a:solidFill>
              </a:rPr>
              <a:t>Random Forest</a:t>
            </a:r>
          </a:p>
          <a:p>
            <a:pPr lvl="1">
              <a:buFont typeface="Wingdings" panose="05000000000000000000" pitchFamily="2" charset="2"/>
              <a:buChar char="§"/>
            </a:pPr>
            <a:r>
              <a:rPr lang="en-US" dirty="0">
                <a:solidFill>
                  <a:schemeClr val="bg1"/>
                </a:solidFill>
              </a:rPr>
              <a:t>Product preference in next purchase (Multi-label classification)</a:t>
            </a:r>
          </a:p>
          <a:p>
            <a:pPr lvl="2">
              <a:buFont typeface="Wingdings" panose="05000000000000000000" pitchFamily="2" charset="2"/>
              <a:buChar char="v"/>
            </a:pPr>
            <a:r>
              <a:rPr lang="en-US" dirty="0">
                <a:solidFill>
                  <a:schemeClr val="bg1"/>
                </a:solidFill>
              </a:rPr>
              <a:t>Transformed Logistic Regression</a:t>
            </a:r>
          </a:p>
          <a:p>
            <a:pPr lvl="2">
              <a:buFont typeface="Wingdings" panose="05000000000000000000" pitchFamily="2" charset="2"/>
              <a:buChar char="v"/>
            </a:pPr>
            <a:r>
              <a:rPr lang="en-US" dirty="0">
                <a:solidFill>
                  <a:schemeClr val="bg1"/>
                </a:solidFill>
              </a:rPr>
              <a:t>Transformed Naïve Bayes</a:t>
            </a:r>
          </a:p>
          <a:p>
            <a:pPr lvl="2">
              <a:buFont typeface="Wingdings" panose="05000000000000000000" pitchFamily="2" charset="2"/>
              <a:buChar char="v"/>
            </a:pPr>
            <a:r>
              <a:rPr lang="en-US" dirty="0">
                <a:solidFill>
                  <a:schemeClr val="bg1"/>
                </a:solidFill>
              </a:rPr>
              <a:t>Adapted Multi-label KNN</a:t>
            </a:r>
          </a:p>
          <a:p>
            <a:pPr lvl="2">
              <a:buFont typeface="Wingdings" panose="05000000000000000000" pitchFamily="2" charset="2"/>
              <a:buChar char="v"/>
            </a:pPr>
            <a:r>
              <a:rPr lang="en-US" dirty="0">
                <a:solidFill>
                  <a:schemeClr val="bg1"/>
                </a:solidFill>
              </a:rPr>
              <a:t>Convolutional Neural Network</a:t>
            </a:r>
          </a:p>
          <a:p>
            <a:pPr lvl="1">
              <a:buFont typeface="Wingdings" panose="05000000000000000000" pitchFamily="2" charset="2"/>
              <a:buChar char="§"/>
            </a:pPr>
            <a:endParaRPr lang="en-US" dirty="0"/>
          </a:p>
          <a:p>
            <a:pPr lvl="2"/>
            <a:endParaRPr lang="en-US" dirty="0"/>
          </a:p>
        </p:txBody>
      </p:sp>
      <p:pic>
        <p:nvPicPr>
          <p:cNvPr id="6" name="Audio 5">
            <a:hlinkClick r:id="" action="ppaction://media"/>
            <a:extLst>
              <a:ext uri="{FF2B5EF4-FFF2-40B4-BE49-F238E27FC236}">
                <a16:creationId xmlns:a16="http://schemas.microsoft.com/office/drawing/2014/main" id="{8CB90786-DD53-4AB0-A0AD-B364267271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6211181"/>
      </p:ext>
    </p:extLst>
  </p:cSld>
  <p:clrMapOvr>
    <a:masterClrMapping/>
  </p:clrMapOvr>
  <mc:AlternateContent xmlns:mc="http://schemas.openxmlformats.org/markup-compatibility/2006" xmlns:p14="http://schemas.microsoft.com/office/powerpoint/2010/main">
    <mc:Choice Requires="p14">
      <p:transition spd="slow" p14:dur="2000" advTm="76195"/>
    </mc:Choice>
    <mc:Fallback xmlns="">
      <p:transition spd="slow" advTm="76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EECC2-909A-406A-AE0D-D1E115683C87}"/>
              </a:ext>
            </a:extLst>
          </p:cNvPr>
          <p:cNvSpPr>
            <a:spLocks noGrp="1"/>
          </p:cNvSpPr>
          <p:nvPr>
            <p:ph type="title"/>
          </p:nvPr>
        </p:nvSpPr>
        <p:spPr/>
        <p:txBody>
          <a:bodyPr/>
          <a:lstStyle/>
          <a:p>
            <a:r>
              <a:rPr lang="en-US" dirty="0"/>
              <a:t>Next Step – Data Preparation and Modeling</a:t>
            </a:r>
          </a:p>
        </p:txBody>
      </p:sp>
      <p:sp>
        <p:nvSpPr>
          <p:cNvPr id="3" name="Content Placeholder 2">
            <a:extLst>
              <a:ext uri="{FF2B5EF4-FFF2-40B4-BE49-F238E27FC236}">
                <a16:creationId xmlns:a16="http://schemas.microsoft.com/office/drawing/2014/main" id="{F799CCBC-195B-47A9-A93D-EEE43DE640DD}"/>
              </a:ext>
            </a:extLst>
          </p:cNvPr>
          <p:cNvSpPr>
            <a:spLocks noGrp="1"/>
          </p:cNvSpPr>
          <p:nvPr>
            <p:ph idx="1"/>
          </p:nvPr>
        </p:nvSpPr>
        <p:spPr>
          <a:xfrm>
            <a:off x="680321" y="2336872"/>
            <a:ext cx="9613861" cy="4521127"/>
          </a:xfrm>
        </p:spPr>
        <p:txBody>
          <a:bodyPr>
            <a:normAutofit fontScale="85000" lnSpcReduction="20000"/>
          </a:bodyPr>
          <a:lstStyle/>
          <a:p>
            <a:pPr marL="0" indent="0">
              <a:buNone/>
            </a:pPr>
            <a:r>
              <a:rPr lang="en-US" dirty="0">
                <a:solidFill>
                  <a:schemeClr val="bg1"/>
                </a:solidFill>
              </a:rPr>
              <a:t>Multi-label classification problem (Next purchase product preference prediction)</a:t>
            </a:r>
          </a:p>
          <a:p>
            <a:r>
              <a:rPr lang="en-US" dirty="0">
                <a:solidFill>
                  <a:schemeClr val="bg1"/>
                </a:solidFill>
              </a:rPr>
              <a:t>Suitable algorithms:</a:t>
            </a:r>
          </a:p>
          <a:p>
            <a:pPr lvl="1"/>
            <a:r>
              <a:rPr lang="en-US" dirty="0">
                <a:solidFill>
                  <a:schemeClr val="bg1"/>
                </a:solidFill>
              </a:rPr>
              <a:t>Problem Transformation methods:</a:t>
            </a:r>
          </a:p>
          <a:p>
            <a:pPr lvl="2">
              <a:buFont typeface="Wingdings" panose="05000000000000000000" pitchFamily="2" charset="2"/>
              <a:buChar char="Ø"/>
            </a:pPr>
            <a:r>
              <a:rPr lang="en-US" dirty="0">
                <a:solidFill>
                  <a:schemeClr val="bg1"/>
                </a:solidFill>
              </a:rPr>
              <a:t>Transformation into binary or multi-class classification problem</a:t>
            </a:r>
          </a:p>
          <a:p>
            <a:pPr lvl="2">
              <a:buFont typeface="Wingdings" panose="05000000000000000000" pitchFamily="2" charset="2"/>
              <a:buChar char="Ø"/>
            </a:pPr>
            <a:r>
              <a:rPr lang="en-US" dirty="0">
                <a:solidFill>
                  <a:schemeClr val="bg1"/>
                </a:solidFill>
              </a:rPr>
              <a:t>Ensemble methods</a:t>
            </a:r>
          </a:p>
          <a:p>
            <a:pPr lvl="1"/>
            <a:r>
              <a:rPr lang="en-US" dirty="0">
                <a:solidFill>
                  <a:schemeClr val="bg1"/>
                </a:solidFill>
              </a:rPr>
              <a:t>Adapted algorithms</a:t>
            </a:r>
          </a:p>
          <a:p>
            <a:pPr lvl="2">
              <a:buFont typeface="Wingdings" panose="05000000000000000000" pitchFamily="2" charset="2"/>
              <a:buChar char="Ø"/>
            </a:pPr>
            <a:r>
              <a:rPr lang="en-US" dirty="0">
                <a:solidFill>
                  <a:schemeClr val="bg1"/>
                </a:solidFill>
              </a:rPr>
              <a:t>KNN</a:t>
            </a:r>
          </a:p>
          <a:p>
            <a:pPr lvl="2">
              <a:buFont typeface="Wingdings" panose="05000000000000000000" pitchFamily="2" charset="2"/>
              <a:buChar char="Ø"/>
            </a:pPr>
            <a:r>
              <a:rPr lang="en-US" dirty="0">
                <a:solidFill>
                  <a:schemeClr val="bg1"/>
                </a:solidFill>
              </a:rPr>
              <a:t>Decision Trees</a:t>
            </a:r>
          </a:p>
          <a:p>
            <a:pPr lvl="2">
              <a:buFont typeface="Wingdings" panose="05000000000000000000" pitchFamily="2" charset="2"/>
              <a:buChar char="Ø"/>
            </a:pPr>
            <a:r>
              <a:rPr lang="en-US" dirty="0">
                <a:solidFill>
                  <a:schemeClr val="bg1"/>
                </a:solidFill>
              </a:rPr>
              <a:t>Kernel methods for vector output</a:t>
            </a:r>
          </a:p>
          <a:p>
            <a:pPr lvl="2">
              <a:buFont typeface="Wingdings" panose="05000000000000000000" pitchFamily="2" charset="2"/>
              <a:buChar char="Ø"/>
            </a:pPr>
            <a:r>
              <a:rPr lang="en-US" dirty="0">
                <a:solidFill>
                  <a:schemeClr val="bg1"/>
                </a:solidFill>
              </a:rPr>
              <a:t>Neural networks – Back Propagation – Multi-Label Learning (BP – MLL)</a:t>
            </a:r>
          </a:p>
          <a:p>
            <a:pPr lvl="2">
              <a:buFont typeface="Wingdings" panose="05000000000000000000" pitchFamily="2" charset="2"/>
              <a:buChar char="Ø"/>
            </a:pPr>
            <a:r>
              <a:rPr lang="en-US" dirty="0">
                <a:solidFill>
                  <a:schemeClr val="bg1"/>
                </a:solidFill>
              </a:rPr>
              <a:t>Transfer learning</a:t>
            </a:r>
          </a:p>
          <a:p>
            <a:r>
              <a:rPr lang="en-US" dirty="0">
                <a:solidFill>
                  <a:schemeClr val="bg1"/>
                </a:solidFill>
              </a:rPr>
              <a:t>Evaluation Metrics: (output can be fully correct, partially correct or fully incorrect)</a:t>
            </a:r>
          </a:p>
          <a:p>
            <a:pPr lvl="1"/>
            <a:r>
              <a:rPr lang="en-US" dirty="0">
                <a:solidFill>
                  <a:schemeClr val="bg1"/>
                </a:solidFill>
              </a:rPr>
              <a:t>Precision, recall, accuracy, F1 measure</a:t>
            </a:r>
          </a:p>
          <a:p>
            <a:pPr lvl="1"/>
            <a:r>
              <a:rPr lang="en-US" dirty="0">
                <a:solidFill>
                  <a:schemeClr val="bg1"/>
                </a:solidFill>
              </a:rPr>
              <a:t>Micro precision, micro recall and micro F1</a:t>
            </a:r>
          </a:p>
          <a:p>
            <a:pPr lvl="1"/>
            <a:r>
              <a:rPr lang="en-US" dirty="0">
                <a:solidFill>
                  <a:schemeClr val="bg1"/>
                </a:solidFill>
              </a:rPr>
              <a:t>Example based measure (Hamming-loss)- fraction of wrong labels to total labels</a:t>
            </a:r>
          </a:p>
          <a:p>
            <a:pPr lvl="1"/>
            <a:r>
              <a:rPr lang="en-US" dirty="0">
                <a:solidFill>
                  <a:schemeClr val="bg1"/>
                </a:solidFill>
              </a:rPr>
              <a:t>Subset Accuracy (Exact match ratio) – percentage of fully correct labels</a:t>
            </a:r>
          </a:p>
          <a:p>
            <a:pPr marL="457200" lvl="1" indent="0">
              <a:buNone/>
            </a:pPr>
            <a:endParaRPr lang="en-US" dirty="0"/>
          </a:p>
          <a:p>
            <a:pPr lvl="1"/>
            <a:endParaRPr lang="en-US" dirty="0"/>
          </a:p>
          <a:p>
            <a:pPr lvl="1"/>
            <a:endParaRPr lang="en-US" dirty="0"/>
          </a:p>
          <a:p>
            <a:pPr lvl="1"/>
            <a:endParaRPr lang="en-US" dirty="0"/>
          </a:p>
          <a:p>
            <a:endParaRPr lang="en-US" dirty="0"/>
          </a:p>
          <a:p>
            <a:pPr lvl="1"/>
            <a:endParaRPr lang="en-US" dirty="0"/>
          </a:p>
        </p:txBody>
      </p:sp>
      <p:pic>
        <p:nvPicPr>
          <p:cNvPr id="5" name="Audio 4">
            <a:hlinkClick r:id="" action="ppaction://media"/>
            <a:extLst>
              <a:ext uri="{FF2B5EF4-FFF2-40B4-BE49-F238E27FC236}">
                <a16:creationId xmlns:a16="http://schemas.microsoft.com/office/drawing/2014/main" id="{22043E23-7AE1-45CD-9E1F-05AC66E739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13764814"/>
      </p:ext>
    </p:extLst>
  </p:cSld>
  <p:clrMapOvr>
    <a:masterClrMapping/>
  </p:clrMapOvr>
  <mc:AlternateContent xmlns:mc="http://schemas.openxmlformats.org/markup-compatibility/2006" xmlns:p14="http://schemas.microsoft.com/office/powerpoint/2010/main">
    <mc:Choice Requires="p14">
      <p:transition spd="slow" p14:dur="2000" advTm="87366"/>
    </mc:Choice>
    <mc:Fallback xmlns="">
      <p:transition spd="slow" advTm="87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D50BE-E171-4C66-9A8C-EF1437090BFF}"/>
              </a:ext>
            </a:extLst>
          </p:cNvPr>
          <p:cNvSpPr>
            <a:spLocks noGrp="1"/>
          </p:cNvSpPr>
          <p:nvPr>
            <p:ph type="title"/>
          </p:nvPr>
        </p:nvSpPr>
        <p:spPr/>
        <p:txBody>
          <a:bodyPr/>
          <a:lstStyle/>
          <a:p>
            <a:r>
              <a:rPr lang="en-US" dirty="0"/>
              <a:t>Next step – continues…</a:t>
            </a:r>
          </a:p>
        </p:txBody>
      </p:sp>
      <p:sp>
        <p:nvSpPr>
          <p:cNvPr id="3" name="Content Placeholder 2">
            <a:extLst>
              <a:ext uri="{FF2B5EF4-FFF2-40B4-BE49-F238E27FC236}">
                <a16:creationId xmlns:a16="http://schemas.microsoft.com/office/drawing/2014/main" id="{440ADE13-24C3-4039-A7E5-C0C9679F7E46}"/>
              </a:ext>
            </a:extLst>
          </p:cNvPr>
          <p:cNvSpPr>
            <a:spLocks noGrp="1"/>
          </p:cNvSpPr>
          <p:nvPr>
            <p:ph idx="1"/>
          </p:nvPr>
        </p:nvSpPr>
        <p:spPr/>
        <p:txBody>
          <a:bodyPr/>
          <a:lstStyle/>
          <a:p>
            <a:r>
              <a:rPr lang="en-US" dirty="0">
                <a:solidFill>
                  <a:schemeClr val="bg1"/>
                </a:solidFill>
              </a:rPr>
              <a:t>Multi-class classification (Next purchase day):</a:t>
            </a:r>
          </a:p>
          <a:p>
            <a:pPr lvl="1"/>
            <a:r>
              <a:rPr lang="en-US" dirty="0">
                <a:solidFill>
                  <a:schemeClr val="bg1"/>
                </a:solidFill>
              </a:rPr>
              <a:t>Suitable algorithms</a:t>
            </a:r>
          </a:p>
          <a:p>
            <a:pPr lvl="2"/>
            <a:r>
              <a:rPr lang="en-US" dirty="0">
                <a:solidFill>
                  <a:schemeClr val="bg1"/>
                </a:solidFill>
              </a:rPr>
              <a:t>Naïve Bayes</a:t>
            </a:r>
          </a:p>
          <a:p>
            <a:pPr lvl="2"/>
            <a:r>
              <a:rPr lang="en-US" dirty="0">
                <a:solidFill>
                  <a:schemeClr val="bg1"/>
                </a:solidFill>
              </a:rPr>
              <a:t>Random Forest</a:t>
            </a:r>
          </a:p>
          <a:p>
            <a:pPr lvl="1"/>
            <a:r>
              <a:rPr lang="en-US" dirty="0">
                <a:solidFill>
                  <a:schemeClr val="bg1"/>
                </a:solidFill>
              </a:rPr>
              <a:t>Evaluation metrics</a:t>
            </a:r>
          </a:p>
          <a:p>
            <a:pPr lvl="2"/>
            <a:r>
              <a:rPr lang="en-US" dirty="0">
                <a:solidFill>
                  <a:schemeClr val="bg1"/>
                </a:solidFill>
              </a:rPr>
              <a:t>F1 score</a:t>
            </a:r>
          </a:p>
          <a:p>
            <a:pPr lvl="2"/>
            <a:r>
              <a:rPr lang="en-US" dirty="0">
                <a:solidFill>
                  <a:schemeClr val="bg1"/>
                </a:solidFill>
              </a:rPr>
              <a:t>Accuracy</a:t>
            </a:r>
          </a:p>
          <a:p>
            <a:pPr marL="457200" lvl="1" indent="0">
              <a:buNone/>
            </a:pPr>
            <a:endParaRPr lang="en-US" dirty="0">
              <a:solidFill>
                <a:schemeClr val="bg1"/>
              </a:solidFill>
            </a:endParaRPr>
          </a:p>
          <a:p>
            <a:pPr marL="0" indent="0">
              <a:buNone/>
            </a:pPr>
            <a:r>
              <a:rPr lang="en-US" dirty="0">
                <a:solidFill>
                  <a:schemeClr val="bg1"/>
                </a:solidFill>
              </a:rPr>
              <a:t>Try multiple models along different tuning techniques and select best model</a:t>
            </a:r>
          </a:p>
        </p:txBody>
      </p:sp>
      <p:pic>
        <p:nvPicPr>
          <p:cNvPr id="5" name="Audio 4">
            <a:hlinkClick r:id="" action="ppaction://media"/>
            <a:extLst>
              <a:ext uri="{FF2B5EF4-FFF2-40B4-BE49-F238E27FC236}">
                <a16:creationId xmlns:a16="http://schemas.microsoft.com/office/drawing/2014/main" id="{F030CE97-28E8-4FCA-A7D2-97923AC8A0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02831833"/>
      </p:ext>
    </p:extLst>
  </p:cSld>
  <p:clrMapOvr>
    <a:masterClrMapping/>
  </p:clrMapOvr>
  <mc:AlternateContent xmlns:mc="http://schemas.openxmlformats.org/markup-compatibility/2006" xmlns:p14="http://schemas.microsoft.com/office/powerpoint/2010/main">
    <mc:Choice Requires="p14">
      <p:transition spd="slow" p14:dur="2000" advTm="31707"/>
    </mc:Choice>
    <mc:Fallback xmlns="">
      <p:transition spd="slow" advTm="31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1235</TotalTime>
  <Words>1045</Words>
  <Application>Microsoft Office PowerPoint</Application>
  <PresentationFormat>Widescreen</PresentationFormat>
  <Paragraphs>90</Paragraphs>
  <Slides>6</Slides>
  <Notes>5</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Trebuchet MS</vt:lpstr>
      <vt:lpstr>Wingdings</vt:lpstr>
      <vt:lpstr>Berlin</vt:lpstr>
      <vt:lpstr> Predicting Instacart Customers Purchasing Behavior (When they will make their next purchase and what products to expect in that purchase )</vt:lpstr>
      <vt:lpstr>Data Cleaning</vt:lpstr>
      <vt:lpstr>Data Exploration</vt:lpstr>
      <vt:lpstr>Literature Review</vt:lpstr>
      <vt:lpstr>Next Step – Data Preparation and Modeling</vt:lpstr>
      <vt:lpstr>Next step – continues…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Instacart Customers Purchasing Behavior (When they will make their next purchase and what products to expect in that purchase )</dc:title>
  <dc:creator>Thaiyalnayagi Karthik</dc:creator>
  <cp:lastModifiedBy>Thaiyalnayagi Karthik</cp:lastModifiedBy>
  <cp:revision>31</cp:revision>
  <dcterms:created xsi:type="dcterms:W3CDTF">2020-02-25T19:16:10Z</dcterms:created>
  <dcterms:modified xsi:type="dcterms:W3CDTF">2020-03-02T01:14:33Z</dcterms:modified>
</cp:coreProperties>
</file>